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720" r:id="rId1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869EE-E140-EF44-8E3D-88F47C3BA15E}" v="3" dt="2023-03-14T00:55:13.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26"/>
  </p:normalViewPr>
  <p:slideViewPr>
    <p:cSldViewPr snapToGrid="0" snapToObjects="1">
      <p:cViewPr varScale="1">
        <p:scale>
          <a:sx n="116" d="100"/>
          <a:sy n="116" d="100"/>
        </p:scale>
        <p:origin x="8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A1B313EB-48F5-034B-85EC-3B3E94D1218C}"/>
    <pc:docChg chg="modMainMaster">
      <pc:chgData name="ANWAR AMAR" userId="c1720d63-2acc-4633-aa0b-51ca7356e534" providerId="ADAL" clId="{A1B313EB-48F5-034B-85EC-3B3E94D1218C}" dt="2022-03-04T05:30:08.155" v="20" actId="20577"/>
      <pc:docMkLst>
        <pc:docMk/>
      </pc:docMkLst>
      <pc:sldMasterChg chg="modSldLayout">
        <pc:chgData name="ANWAR AMAR" userId="c1720d63-2acc-4633-aa0b-51ca7356e534" providerId="ADAL" clId="{A1B313EB-48F5-034B-85EC-3B3E94D1218C}" dt="2022-03-04T05:30:08.155" v="20" actId="20577"/>
        <pc:sldMasterMkLst>
          <pc:docMk/>
          <pc:sldMasterMk cId="3124338760" sldId="2147483648"/>
        </pc:sldMasterMkLst>
        <pc:sldLayoutChg chg="addSp modSp mod">
          <pc:chgData name="ANWAR AMAR" userId="c1720d63-2acc-4633-aa0b-51ca7356e534" providerId="ADAL" clId="{A1B313EB-48F5-034B-85EC-3B3E94D1218C}" dt="2022-03-04T05:30:08.155" v="20" actId="20577"/>
          <pc:sldLayoutMkLst>
            <pc:docMk/>
            <pc:sldMasterMk cId="3124338760" sldId="2147483648"/>
            <pc:sldLayoutMk cId="3703054779" sldId="2147483650"/>
          </pc:sldLayoutMkLst>
          <pc:spChg chg="add mod">
            <ac:chgData name="ANWAR AMAR" userId="c1720d63-2acc-4633-aa0b-51ca7356e534" providerId="ADAL" clId="{A1B313EB-48F5-034B-85EC-3B3E94D1218C}" dt="2022-03-04T05:30:08.155" v="20" actId="20577"/>
            <ac:spMkLst>
              <pc:docMk/>
              <pc:sldMasterMk cId="3124338760" sldId="2147483648"/>
              <pc:sldLayoutMk cId="3703054779" sldId="2147483650"/>
              <ac:spMk id="5" creationId="{16895B2F-4578-6F41-BE33-179C2C0A6D69}"/>
            </ac:spMkLst>
          </pc:spChg>
        </pc:sldLayoutChg>
      </pc:sldMasterChg>
    </pc:docChg>
  </pc:docChgLst>
  <pc:docChgLst>
    <pc:chgData name="AMAR ANWAR" userId="c1720d63-2acc-4633-aa0b-51ca7356e534" providerId="ADAL" clId="{401869EE-E140-EF44-8E3D-88F47C3BA15E}"/>
    <pc:docChg chg="custSel addSld modSld">
      <pc:chgData name="AMAR ANWAR" userId="c1720d63-2acc-4633-aa0b-51ca7356e534" providerId="ADAL" clId="{401869EE-E140-EF44-8E3D-88F47C3BA15E}" dt="2023-03-14T00:55:15.647" v="8" actId="962"/>
      <pc:docMkLst>
        <pc:docMk/>
      </pc:docMkLst>
      <pc:sldChg chg="addSp delSp modSp add mod">
        <pc:chgData name="AMAR ANWAR" userId="c1720d63-2acc-4633-aa0b-51ca7356e534" providerId="ADAL" clId="{401869EE-E140-EF44-8E3D-88F47C3BA15E}" dt="2023-03-14T00:55:15.647" v="8" actId="962"/>
        <pc:sldMkLst>
          <pc:docMk/>
          <pc:sldMk cId="1208784193" sldId="720"/>
        </pc:sldMkLst>
        <pc:spChg chg="add del mod">
          <ac:chgData name="AMAR ANWAR" userId="c1720d63-2acc-4633-aa0b-51ca7356e534" providerId="ADAL" clId="{401869EE-E140-EF44-8E3D-88F47C3BA15E}" dt="2023-03-14T00:55:06.771" v="3" actId="931"/>
          <ac:spMkLst>
            <pc:docMk/>
            <pc:sldMk cId="1208784193" sldId="720"/>
            <ac:spMk id="3" creationId="{FF4EFBDC-9C70-16ED-5B5E-215FC5CFB340}"/>
          </ac:spMkLst>
        </pc:spChg>
        <pc:spChg chg="add del mod">
          <ac:chgData name="AMAR ANWAR" userId="c1720d63-2acc-4633-aa0b-51ca7356e534" providerId="ADAL" clId="{401869EE-E140-EF44-8E3D-88F47C3BA15E}" dt="2023-03-14T00:55:13.405" v="6" actId="931"/>
          <ac:spMkLst>
            <pc:docMk/>
            <pc:sldMk cId="1208784193" sldId="720"/>
            <ac:spMk id="5" creationId="{3AC301A6-484F-D20C-3D79-390D2A525195}"/>
          </ac:spMkLst>
        </pc:spChg>
        <pc:picChg chg="add mod">
          <ac:chgData name="AMAR ANWAR" userId="c1720d63-2acc-4633-aa0b-51ca7356e534" providerId="ADAL" clId="{401869EE-E140-EF44-8E3D-88F47C3BA15E}" dt="2023-03-14T00:55:09.305" v="5" actId="962"/>
          <ac:picMkLst>
            <pc:docMk/>
            <pc:sldMk cId="1208784193" sldId="720"/>
            <ac:picMk id="7" creationId="{74EF92D6-FFE2-24CC-BF0E-967389026F45}"/>
          </ac:picMkLst>
        </pc:picChg>
        <pc:picChg chg="del">
          <ac:chgData name="AMAR ANWAR" userId="c1720d63-2acc-4633-aa0b-51ca7356e534" providerId="ADAL" clId="{401869EE-E140-EF44-8E3D-88F47C3BA15E}" dt="2023-03-14T00:54:59.278" v="1" actId="478"/>
          <ac:picMkLst>
            <pc:docMk/>
            <pc:sldMk cId="1208784193" sldId="720"/>
            <ac:picMk id="9" creationId="{8448D369-B69D-7D09-3D7E-DD198F32C548}"/>
          </ac:picMkLst>
        </pc:picChg>
        <pc:picChg chg="add mod">
          <ac:chgData name="AMAR ANWAR" userId="c1720d63-2acc-4633-aa0b-51ca7356e534" providerId="ADAL" clId="{401869EE-E140-EF44-8E3D-88F47C3BA15E}" dt="2023-03-14T00:55:15.647" v="8" actId="962"/>
          <ac:picMkLst>
            <pc:docMk/>
            <pc:sldMk cId="1208784193" sldId="720"/>
            <ac:picMk id="10" creationId="{5A2AE349-206F-7D5D-1D58-DB9F1B590B6E}"/>
          </ac:picMkLst>
        </pc:picChg>
        <pc:picChg chg="del">
          <ac:chgData name="AMAR ANWAR" userId="c1720d63-2acc-4633-aa0b-51ca7356e534" providerId="ADAL" clId="{401869EE-E140-EF44-8E3D-88F47C3BA15E}" dt="2023-03-14T00:55:00.897" v="2" actId="478"/>
          <ac:picMkLst>
            <pc:docMk/>
            <pc:sldMk cId="1208784193" sldId="720"/>
            <ac:picMk id="11" creationId="{908F61A1-0A86-CBD7-8B08-0C44BE20D0E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8BB2-B8D5-D24E-9505-2A61FCB9C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E2EE6E-7604-F845-A7D6-22035F7C29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A1A9BA1-DB9B-AC40-BE0B-167C22EE180E}"/>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76D84358-11E0-B443-80D0-C3B4438DF4D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7E98798-7A7A-C44E-9FD6-7C36F130B145}"/>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1789199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F84C-7E75-E142-B742-E6FB6286BF3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61CCCC-4AE7-B74E-85E5-794FED1E61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8C80BD-59C6-F74C-963E-30708AAB897B}"/>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B1A99785-D53C-3249-B6EE-0C1032A1EC6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6649DB6-54BF-E54C-91C2-12F1757EE08C}"/>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10761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868A57-A932-CD49-94CC-3F0580EDBF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196208-E821-E549-95A7-73AB9D1607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58EE4C-7825-5342-9D1C-F824FAE0EF45}"/>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DB83EFC0-2E20-794B-859E-2DF36409BBA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F29B81E-173B-4848-B9DC-69635BDFDDFE}"/>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406018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347782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DBCF5-3ABC-0642-96C8-8A09484F384B}"/>
              </a:ext>
            </a:extLst>
          </p:cNvPr>
          <p:cNvSpPr/>
          <p:nvPr userDrawn="1"/>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6FD0634-15EB-6F4C-8192-747366A74032}"/>
              </a:ext>
            </a:extLst>
          </p:cNvPr>
          <p:cNvSpPr>
            <a:spLocks noGrp="1"/>
          </p:cNvSpPr>
          <p:nvPr>
            <p:ph type="title"/>
          </p:nvPr>
        </p:nvSpPr>
        <p:spPr>
          <a:xfrm>
            <a:off x="0" y="1"/>
            <a:ext cx="12192000" cy="537882"/>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071EFB2-0042-DE43-9086-5146C637ABB5}"/>
              </a:ext>
            </a:extLst>
          </p:cNvPr>
          <p:cNvSpPr>
            <a:spLocks noGrp="1"/>
          </p:cNvSpPr>
          <p:nvPr>
            <p:ph idx="1"/>
          </p:nvPr>
        </p:nvSpPr>
        <p:spPr>
          <a:xfrm>
            <a:off x="0" y="575049"/>
            <a:ext cx="12192000" cy="6282950"/>
          </a:xfrm>
        </p:spPr>
        <p:txBody>
          <a:bodyPr/>
          <a:lstStyle>
            <a:lvl1pPr marL="12700" indent="-12700" algn="l">
              <a:buNone/>
              <a:tabLst/>
              <a:defRPr>
                <a:solidFill>
                  <a:schemeClr val="bg1"/>
                </a:solidFill>
              </a:defRPr>
            </a:lvl1pPr>
            <a:lvl2pPr algn="l">
              <a:buNone/>
              <a:defRPr>
                <a:solidFill>
                  <a:schemeClr val="bg1"/>
                </a:solidFill>
              </a:defRPr>
            </a:lvl2pPr>
            <a:lvl3pPr algn="l">
              <a:buNone/>
              <a:defRPr>
                <a:solidFill>
                  <a:schemeClr val="bg1"/>
                </a:solidFill>
              </a:defRPr>
            </a:lvl3pPr>
            <a:lvl4pPr algn="l">
              <a:buNone/>
              <a:defRPr>
                <a:solidFill>
                  <a:schemeClr val="bg1"/>
                </a:solidFill>
              </a:defRPr>
            </a:lvl4pPr>
            <a:lvl5pPr algn="l">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16895B2F-4578-6F41-BE33-179C2C0A6D69}"/>
              </a:ext>
            </a:extLst>
          </p:cNvPr>
          <p:cNvSpPr txBox="1"/>
          <p:nvPr userDrawn="1"/>
        </p:nvSpPr>
        <p:spPr>
          <a:xfrm>
            <a:off x="9926321" y="0"/>
            <a:ext cx="2265680"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5.2 Digital Currency</a:t>
            </a:r>
          </a:p>
        </p:txBody>
      </p:sp>
    </p:spTree>
    <p:extLst>
      <p:ext uri="{BB962C8B-B14F-4D97-AF65-F5344CB8AC3E}">
        <p14:creationId xmlns:p14="http://schemas.microsoft.com/office/powerpoint/2010/main" val="37030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CF36-0E1D-FE49-AA21-FF78163DB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C80EA94-BC33-0F4F-84A8-23BD706C5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A149C-250F-F44A-A9DE-CAF776BC8858}"/>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236CB4B7-A03B-9C44-9B05-8316E27689C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90ABF0B-1661-0541-BD6B-777AC66D8575}"/>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72142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00F7-6B81-9A48-AF77-447524CB3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B5D36F-DE8F-D345-A9A0-71209E6137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940E9F-3C93-684C-B932-7FAFACC92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8AE2612-D891-2F41-BBB8-6C774831A57B}"/>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6" name="Footer Placeholder 5">
            <a:extLst>
              <a:ext uri="{FF2B5EF4-FFF2-40B4-BE49-F238E27FC236}">
                <a16:creationId xmlns:a16="http://schemas.microsoft.com/office/drawing/2014/main" id="{4D46BE05-26E4-A642-96E7-CC7C53DD0A3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3D2479A-D539-F344-ADF7-9158C145F171}"/>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38244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0657-2EDB-FE46-87BC-B271712056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5EFFE5-45D6-B74F-83B3-535DFA58CF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213053-D534-5044-8A1B-77566EF19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980AC3-023E-424C-8946-8425DB366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4F0B42-D98F-4740-B684-DB3F0A8B4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8C4A08-DAAA-DE42-B94D-534A41FAB426}"/>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8" name="Footer Placeholder 7">
            <a:extLst>
              <a:ext uri="{FF2B5EF4-FFF2-40B4-BE49-F238E27FC236}">
                <a16:creationId xmlns:a16="http://schemas.microsoft.com/office/drawing/2014/main" id="{D0F8552C-3351-5546-9F3C-6156FD20935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DAA0413-B3BA-4D43-BBBD-EB91E8B36299}"/>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415537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8653-06AB-5940-A7BC-A74AF6EAF5D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CC7E35-D64A-1B4C-82A5-A48A0BD66B5C}"/>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4" name="Footer Placeholder 3">
            <a:extLst>
              <a:ext uri="{FF2B5EF4-FFF2-40B4-BE49-F238E27FC236}">
                <a16:creationId xmlns:a16="http://schemas.microsoft.com/office/drawing/2014/main" id="{6570205B-44EA-DF49-886F-4164CC7E329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373F40B-E9CE-D54A-AE28-00C2A755002A}"/>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384731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46CA6C-5B55-5D4E-A101-640533057F5A}"/>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3" name="Footer Placeholder 2">
            <a:extLst>
              <a:ext uri="{FF2B5EF4-FFF2-40B4-BE49-F238E27FC236}">
                <a16:creationId xmlns:a16="http://schemas.microsoft.com/office/drawing/2014/main" id="{9E1B5B76-6D31-CC48-91F9-FA5D8016FEC7}"/>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4F8CB17E-F3DB-444C-8C04-D05EA0D434D0}"/>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21444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BECC-2131-5B4C-AE64-BA8842EB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8CD559-A1BD-4048-AA75-AF3370A6F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17FA94D-2F4C-F84E-BAC9-5CB0EBD02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E1B9A3-1C69-BC4A-95FA-C26340445E53}"/>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6" name="Footer Placeholder 5">
            <a:extLst>
              <a:ext uri="{FF2B5EF4-FFF2-40B4-BE49-F238E27FC236}">
                <a16:creationId xmlns:a16="http://schemas.microsoft.com/office/drawing/2014/main" id="{ADAB0B87-DEFA-5F46-BB1C-A268ABE16DE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5225D42-DD6D-914D-AC9B-91CB034E3AA5}"/>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4074482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912A-B6C5-9749-BE60-7A96449A5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D4B20A-996F-6F4D-9456-DA39AF6706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401E712-F90B-2E4D-A7B3-EB1268F4E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9222-FD3F-BA40-B1BF-80C098E3C661}"/>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6" name="Footer Placeholder 5">
            <a:extLst>
              <a:ext uri="{FF2B5EF4-FFF2-40B4-BE49-F238E27FC236}">
                <a16:creationId xmlns:a16="http://schemas.microsoft.com/office/drawing/2014/main" id="{4C62F3DE-1BA3-2743-859F-C6FADA571F9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499209C-2FB2-2C43-8A45-C79CA68A8020}"/>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676763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FDD76-C13C-7241-ABEE-E8B9B438E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1BC117-59BE-334D-8A8E-A24044811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AF0802-A987-9341-9E58-41CFC2D19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AEADB211-B336-584A-A192-5E203E5AB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1A49502-E21D-8B47-AC36-DD9FF55322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1BA0E-6617-FB44-AC6C-966ACD63FF3E}" type="slidenum">
              <a:rPr lang="en-GB" smtClean="0"/>
              <a:t>‹#›</a:t>
            </a:fld>
            <a:endParaRPr lang="en-GB" dirty="0"/>
          </a:p>
        </p:txBody>
      </p:sp>
    </p:spTree>
    <p:extLst>
      <p:ext uri="{BB962C8B-B14F-4D97-AF65-F5344CB8AC3E}">
        <p14:creationId xmlns:p14="http://schemas.microsoft.com/office/powerpoint/2010/main" val="312433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0CCB-5941-BC4D-BB5A-1E081965E3D7}"/>
              </a:ext>
            </a:extLst>
          </p:cNvPr>
          <p:cNvSpPr>
            <a:spLocks noGrp="1"/>
          </p:cNvSpPr>
          <p:nvPr>
            <p:ph type="title"/>
          </p:nvPr>
        </p:nvSpPr>
        <p:spPr/>
        <p:txBody>
          <a:bodyPr>
            <a:normAutofit fontScale="90000"/>
          </a:bodyPr>
          <a:lstStyle/>
          <a:p>
            <a:r>
              <a:rPr lang="en-GB" dirty="0"/>
              <a:t>5.2 </a:t>
            </a:r>
            <a:r>
              <a:rPr lang="en-US" b="1" dirty="0"/>
              <a:t>Digital currency </a:t>
            </a:r>
            <a:endParaRPr lang="en-GB" dirty="0"/>
          </a:p>
        </p:txBody>
      </p:sp>
      <p:sp>
        <p:nvSpPr>
          <p:cNvPr id="3" name="Content Placeholder 2">
            <a:extLst>
              <a:ext uri="{FF2B5EF4-FFF2-40B4-BE49-F238E27FC236}">
                <a16:creationId xmlns:a16="http://schemas.microsoft.com/office/drawing/2014/main" id="{0FD6195B-46E5-AB4E-9919-26153CE49681}"/>
              </a:ext>
            </a:extLst>
          </p:cNvPr>
          <p:cNvSpPr>
            <a:spLocks noGrp="1"/>
          </p:cNvSpPr>
          <p:nvPr>
            <p:ph idx="1"/>
          </p:nvPr>
        </p:nvSpPr>
        <p:spPr>
          <a:solidFill>
            <a:srgbClr val="7030A0"/>
          </a:solidFill>
        </p:spPr>
        <p:txBody>
          <a:bodyPr>
            <a:normAutofit/>
          </a:bodyPr>
          <a:lstStyle/>
          <a:p>
            <a:pPr marL="514350" indent="-514350">
              <a:buFont typeface="+mj-lt"/>
              <a:buAutoNum type="arabicPeriod"/>
            </a:pPr>
            <a:r>
              <a:rPr lang="en-US" dirty="0"/>
              <a:t>Understand the concept of a digital currency</a:t>
            </a:r>
          </a:p>
          <a:p>
            <a:pPr marL="514350" indent="-514350">
              <a:buFont typeface="+mj-lt"/>
              <a:buAutoNum type="arabicPeriod"/>
            </a:pPr>
            <a:r>
              <a:rPr lang="en-US" dirty="0"/>
              <a:t>How digital currencies are used </a:t>
            </a:r>
          </a:p>
          <a:p>
            <a:pPr marL="514350" indent="-514350">
              <a:buFont typeface="+mj-lt"/>
              <a:buAutoNum type="arabicPeriod"/>
            </a:pPr>
            <a:r>
              <a:rPr lang="en-US" dirty="0"/>
              <a:t>Understand the process of blockchain and how it is used to track digital currency transactions </a:t>
            </a:r>
          </a:p>
          <a:p>
            <a:pPr marL="514350" indent="-514350">
              <a:buFont typeface="+mj-lt"/>
              <a:buAutoNum type="arabicPeriod"/>
            </a:pPr>
            <a:r>
              <a:rPr lang="en-US" dirty="0"/>
              <a:t>A digital currency is one that only exists electronically </a:t>
            </a:r>
          </a:p>
          <a:p>
            <a:pPr marL="514350" indent="-514350">
              <a:buFont typeface="+mj-lt"/>
              <a:buAutoNum type="arabicPeriod"/>
            </a:pPr>
            <a:r>
              <a:rPr lang="en-US" dirty="0"/>
              <a:t>Blockchain, in its basic form, is a digital ledger, that is a time-stamped series of records that cannot be altered </a:t>
            </a:r>
          </a:p>
          <a:p>
            <a:pPr marL="514350" indent="-514350">
              <a:buFont typeface="+mj-lt"/>
              <a:buAutoNum type="arabicPeriod"/>
            </a:pPr>
            <a:endParaRPr lang="en-GB" dirty="0"/>
          </a:p>
        </p:txBody>
      </p:sp>
    </p:spTree>
    <p:extLst>
      <p:ext uri="{BB962C8B-B14F-4D97-AF65-F5344CB8AC3E}">
        <p14:creationId xmlns:p14="http://schemas.microsoft.com/office/powerpoint/2010/main" val="214631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FF2B-9C9B-A246-9D44-8A90308F85F5}"/>
              </a:ext>
            </a:extLst>
          </p:cNvPr>
          <p:cNvSpPr>
            <a:spLocks noGrp="1"/>
          </p:cNvSpPr>
          <p:nvPr>
            <p:ph type="title"/>
          </p:nvPr>
        </p:nvSpPr>
        <p:spPr/>
        <p:txBody>
          <a:bodyPr>
            <a:normAutofit fontScale="90000"/>
          </a:bodyPr>
          <a:lstStyle/>
          <a:p>
            <a:r>
              <a:rPr lang="en-GB" dirty="0"/>
              <a:t>Ledger</a:t>
            </a:r>
          </a:p>
        </p:txBody>
      </p:sp>
      <p:sp>
        <p:nvSpPr>
          <p:cNvPr id="3" name="Content Placeholder 2">
            <a:extLst>
              <a:ext uri="{FF2B5EF4-FFF2-40B4-BE49-F238E27FC236}">
                <a16:creationId xmlns:a16="http://schemas.microsoft.com/office/drawing/2014/main" id="{7F9BD147-4656-3A49-9F7C-2F351DD9EA28}"/>
              </a:ext>
            </a:extLst>
          </p:cNvPr>
          <p:cNvSpPr>
            <a:spLocks noGrp="1"/>
          </p:cNvSpPr>
          <p:nvPr>
            <p:ph idx="1"/>
          </p:nvPr>
        </p:nvSpPr>
        <p:spPr/>
        <p:txBody>
          <a:bodyPr/>
          <a:lstStyle/>
          <a:p>
            <a:r>
              <a:rPr lang="en-GB" dirty="0"/>
              <a:t>If I have 100 RMB, and I give you 20 RMB </a:t>
            </a:r>
          </a:p>
          <a:p>
            <a:r>
              <a:rPr lang="en-GB" dirty="0"/>
              <a:t>How much money do I have?</a:t>
            </a:r>
          </a:p>
          <a:p>
            <a:r>
              <a:rPr lang="en-GB" dirty="0"/>
              <a:t>80. And you have 20 RMB</a:t>
            </a:r>
          </a:p>
          <a:p>
            <a:endParaRPr lang="en-GB" dirty="0"/>
          </a:p>
          <a:p>
            <a:r>
              <a:rPr lang="en-GB" dirty="0"/>
              <a:t>If we was using WeChat for this transfer then my bank (Bank of China) would record that I gave you 20 RMB. </a:t>
            </a:r>
          </a:p>
          <a:p>
            <a:r>
              <a:rPr lang="en-GB" dirty="0"/>
              <a:t>Your bank would record this as you getting 20 RMB</a:t>
            </a:r>
          </a:p>
          <a:p>
            <a:r>
              <a:rPr lang="en-GB" dirty="0"/>
              <a:t>The banks would record it on their internal ledger </a:t>
            </a:r>
          </a:p>
          <a:p>
            <a:r>
              <a:rPr lang="en-GB" dirty="0"/>
              <a:t>A ledger is a big list that records transactions </a:t>
            </a:r>
          </a:p>
          <a:p>
            <a:r>
              <a:rPr lang="en-GB" dirty="0"/>
              <a:t>Your bank’s ledger belongs only to your bank, it’s a centralised ledger</a:t>
            </a:r>
          </a:p>
        </p:txBody>
      </p:sp>
    </p:spTree>
    <p:extLst>
      <p:ext uri="{BB962C8B-B14F-4D97-AF65-F5344CB8AC3E}">
        <p14:creationId xmlns:p14="http://schemas.microsoft.com/office/powerpoint/2010/main" val="150587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C101-3090-1A41-BC33-2208207D31D4}"/>
              </a:ext>
            </a:extLst>
          </p:cNvPr>
          <p:cNvSpPr>
            <a:spLocks noGrp="1"/>
          </p:cNvSpPr>
          <p:nvPr>
            <p:ph type="title"/>
          </p:nvPr>
        </p:nvSpPr>
        <p:spPr/>
        <p:txBody>
          <a:bodyPr>
            <a:normAutofit fontScale="90000"/>
          </a:bodyPr>
          <a:lstStyle/>
          <a:p>
            <a:r>
              <a:rPr lang="en-GB" dirty="0"/>
              <a:t>Distributed Ledger</a:t>
            </a:r>
          </a:p>
        </p:txBody>
      </p:sp>
      <p:sp>
        <p:nvSpPr>
          <p:cNvPr id="3" name="Content Placeholder 2">
            <a:extLst>
              <a:ext uri="{FF2B5EF4-FFF2-40B4-BE49-F238E27FC236}">
                <a16:creationId xmlns:a16="http://schemas.microsoft.com/office/drawing/2014/main" id="{45603C02-964B-0A4D-9889-77938157D6A6}"/>
              </a:ext>
            </a:extLst>
          </p:cNvPr>
          <p:cNvSpPr>
            <a:spLocks noGrp="1"/>
          </p:cNvSpPr>
          <p:nvPr>
            <p:ph idx="1"/>
          </p:nvPr>
        </p:nvSpPr>
        <p:spPr/>
        <p:txBody>
          <a:bodyPr/>
          <a:lstStyle/>
          <a:p>
            <a:r>
              <a:rPr lang="en-GB" dirty="0"/>
              <a:t>Your bank uses a centralised ledger, block chain uses a distributed ledger. </a:t>
            </a:r>
          </a:p>
          <a:p>
            <a:endParaRPr lang="en-GB" dirty="0"/>
          </a:p>
          <a:p>
            <a:r>
              <a:rPr lang="en-GB" dirty="0"/>
              <a:t>This means EVERYONE who uses blockchain has a list that shows what transactions have been done. </a:t>
            </a:r>
          </a:p>
          <a:p>
            <a:endParaRPr lang="en-GB" dirty="0"/>
          </a:p>
          <a:p>
            <a:r>
              <a:rPr lang="en-GB" dirty="0"/>
              <a:t>Every time a new transaction is made, everyone’s ledger are updated. </a:t>
            </a:r>
          </a:p>
          <a:p>
            <a:endParaRPr lang="en-GB" dirty="0"/>
          </a:p>
          <a:p>
            <a:r>
              <a:rPr lang="en-GB" dirty="0"/>
              <a:t>If you try to cheat, then everyone can check everyone else’s ledger to see if it matches and can see that you tried to cheat. </a:t>
            </a:r>
          </a:p>
          <a:p>
            <a:endParaRPr lang="en-GB" dirty="0"/>
          </a:p>
          <a:p>
            <a:endParaRPr lang="en-GB" dirty="0"/>
          </a:p>
        </p:txBody>
      </p:sp>
    </p:spTree>
    <p:extLst>
      <p:ext uri="{BB962C8B-B14F-4D97-AF65-F5344CB8AC3E}">
        <p14:creationId xmlns:p14="http://schemas.microsoft.com/office/powerpoint/2010/main" val="3494092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515B-0AF2-4E41-BFA0-52D2591846CD}"/>
              </a:ext>
            </a:extLst>
          </p:cNvPr>
          <p:cNvSpPr>
            <a:spLocks noGrp="1"/>
          </p:cNvSpPr>
          <p:nvPr>
            <p:ph type="title"/>
          </p:nvPr>
        </p:nvSpPr>
        <p:spPr/>
        <p:txBody>
          <a:bodyPr>
            <a:normAutofit fontScale="90000"/>
          </a:bodyPr>
          <a:lstStyle/>
          <a:p>
            <a:r>
              <a:rPr lang="en-GB" dirty="0"/>
              <a:t>Ledger vs Blockchain</a:t>
            </a:r>
          </a:p>
        </p:txBody>
      </p:sp>
      <p:sp>
        <p:nvSpPr>
          <p:cNvPr id="3" name="Content Placeholder 2">
            <a:extLst>
              <a:ext uri="{FF2B5EF4-FFF2-40B4-BE49-F238E27FC236}">
                <a16:creationId xmlns:a16="http://schemas.microsoft.com/office/drawing/2014/main" id="{6424196E-6797-B642-89DB-8A4E3E1FED08}"/>
              </a:ext>
            </a:extLst>
          </p:cNvPr>
          <p:cNvSpPr>
            <a:spLocks noGrp="1"/>
          </p:cNvSpPr>
          <p:nvPr>
            <p:ph idx="1"/>
          </p:nvPr>
        </p:nvSpPr>
        <p:spPr/>
        <p:txBody>
          <a:bodyPr/>
          <a:lstStyle/>
          <a:p>
            <a:r>
              <a:rPr lang="en-GB" dirty="0"/>
              <a:t>So is a distributed ledger the same as blockchain?</a:t>
            </a:r>
          </a:p>
          <a:p>
            <a:r>
              <a:rPr lang="en-GB" dirty="0"/>
              <a:t>No. </a:t>
            </a:r>
          </a:p>
          <a:p>
            <a:endParaRPr lang="en-GB" dirty="0"/>
          </a:p>
          <a:p>
            <a:r>
              <a:rPr lang="en-GB" dirty="0"/>
              <a:t>Blockchain just uses a distributed ledger </a:t>
            </a:r>
          </a:p>
          <a:p>
            <a:r>
              <a:rPr lang="en-GB" dirty="0"/>
              <a:t>It also uses:</a:t>
            </a:r>
          </a:p>
          <a:p>
            <a:endParaRPr lang="en-GB" dirty="0"/>
          </a:p>
          <a:p>
            <a:r>
              <a:rPr lang="en-GB" dirty="0"/>
              <a:t>Hash values</a:t>
            </a:r>
          </a:p>
          <a:p>
            <a:r>
              <a:rPr lang="en-GB" dirty="0"/>
              <a:t>Proof-of-work </a:t>
            </a:r>
          </a:p>
          <a:p>
            <a:endParaRPr lang="en-GB" dirty="0"/>
          </a:p>
          <a:p>
            <a:r>
              <a:rPr lang="en-GB" dirty="0"/>
              <a:t>Hash values = A really big, unique number, that is created by some mathematical operation on data</a:t>
            </a:r>
          </a:p>
          <a:p>
            <a:r>
              <a:rPr lang="en-GB" dirty="0"/>
              <a:t>Proof-of-work = The time it takes to calculate a hash value</a:t>
            </a:r>
          </a:p>
        </p:txBody>
      </p:sp>
    </p:spTree>
    <p:extLst>
      <p:ext uri="{BB962C8B-B14F-4D97-AF65-F5344CB8AC3E}">
        <p14:creationId xmlns:p14="http://schemas.microsoft.com/office/powerpoint/2010/main" val="3434357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C1BE-4D2A-6146-8CA9-3713C96F70F5}"/>
              </a:ext>
            </a:extLst>
          </p:cNvPr>
          <p:cNvSpPr>
            <a:spLocks noGrp="1"/>
          </p:cNvSpPr>
          <p:nvPr>
            <p:ph type="title"/>
          </p:nvPr>
        </p:nvSpPr>
        <p:spPr/>
        <p:txBody>
          <a:bodyPr>
            <a:normAutofit fontScale="90000"/>
          </a:bodyPr>
          <a:lstStyle/>
          <a:p>
            <a:r>
              <a:rPr lang="en-GB" dirty="0"/>
              <a:t>Video</a:t>
            </a:r>
          </a:p>
        </p:txBody>
      </p:sp>
      <p:sp>
        <p:nvSpPr>
          <p:cNvPr id="3" name="Content Placeholder 2">
            <a:extLst>
              <a:ext uri="{FF2B5EF4-FFF2-40B4-BE49-F238E27FC236}">
                <a16:creationId xmlns:a16="http://schemas.microsoft.com/office/drawing/2014/main" id="{6EA1F885-DC09-8E44-89AE-A85D7E5CBD5A}"/>
              </a:ext>
            </a:extLst>
          </p:cNvPr>
          <p:cNvSpPr>
            <a:spLocks noGrp="1"/>
          </p:cNvSpPr>
          <p:nvPr>
            <p:ph idx="1"/>
          </p:nvPr>
        </p:nvSpPr>
        <p:spPr>
          <a:xfrm>
            <a:off x="0" y="575049"/>
            <a:ext cx="2017712" cy="6282950"/>
          </a:xfrm>
        </p:spPr>
        <p:txBody>
          <a:bodyPr>
            <a:normAutofit fontScale="77500" lnSpcReduction="20000"/>
          </a:bodyPr>
          <a:lstStyle/>
          <a:p>
            <a:r>
              <a:rPr lang="en-GB" sz="2400" dirty="0"/>
              <a:t>1: When was Bitcoin founded?</a:t>
            </a:r>
          </a:p>
          <a:p>
            <a:endParaRPr lang="en-GB" sz="2400" dirty="0"/>
          </a:p>
          <a:p>
            <a:r>
              <a:rPr lang="en-GB" sz="2400" dirty="0"/>
              <a:t>2. What 3 things make up a block?</a:t>
            </a:r>
          </a:p>
          <a:p>
            <a:endParaRPr lang="en-GB" sz="2400" dirty="0"/>
          </a:p>
          <a:p>
            <a:r>
              <a:rPr lang="en-GB" sz="2400" dirty="0"/>
              <a:t>3. What 3 things make up bitcoin data?</a:t>
            </a:r>
          </a:p>
          <a:p>
            <a:endParaRPr lang="en-GB" sz="2400" dirty="0"/>
          </a:p>
          <a:p>
            <a:r>
              <a:rPr lang="en-GB" sz="2400" dirty="0"/>
              <a:t>4. What is a hash?</a:t>
            </a:r>
          </a:p>
          <a:p>
            <a:endParaRPr lang="en-GB" sz="2400" dirty="0"/>
          </a:p>
          <a:p>
            <a:r>
              <a:rPr lang="en-GB" sz="2400" dirty="0"/>
              <a:t>5. What is proof-of-work?</a:t>
            </a:r>
          </a:p>
          <a:p>
            <a:endParaRPr lang="en-GB" sz="2400" dirty="0"/>
          </a:p>
          <a:p>
            <a:r>
              <a:rPr lang="en-GB" sz="2400" dirty="0"/>
              <a:t>6. What is the other name for the first block?</a:t>
            </a:r>
          </a:p>
          <a:p>
            <a:endParaRPr lang="en-GB" sz="2400" dirty="0"/>
          </a:p>
          <a:p>
            <a:r>
              <a:rPr lang="en-GB" sz="2400" dirty="0"/>
              <a:t>7. What type of network does blockchain use? </a:t>
            </a:r>
          </a:p>
        </p:txBody>
      </p:sp>
      <p:pic>
        <p:nvPicPr>
          <p:cNvPr id="4" name="How does a blockchain work - Simply Explained" descr="How does a blockchain work - Simply Explained">
            <a:hlinkClick r:id="" action="ppaction://media"/>
            <a:extLst>
              <a:ext uri="{FF2B5EF4-FFF2-40B4-BE49-F238E27FC236}">
                <a16:creationId xmlns:a16="http://schemas.microsoft.com/office/drawing/2014/main" id="{08520A3F-327D-1948-AECD-DEA84247EB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7712" y="0"/>
            <a:ext cx="10174288" cy="6858000"/>
          </a:xfrm>
          <a:prstGeom prst="rect">
            <a:avLst/>
          </a:prstGeom>
        </p:spPr>
      </p:pic>
    </p:spTree>
    <p:extLst>
      <p:ext uri="{BB962C8B-B14F-4D97-AF65-F5344CB8AC3E}">
        <p14:creationId xmlns:p14="http://schemas.microsoft.com/office/powerpoint/2010/main" val="15352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able&#10;&#10;Description automatically generated">
            <a:extLst>
              <a:ext uri="{FF2B5EF4-FFF2-40B4-BE49-F238E27FC236}">
                <a16:creationId xmlns:a16="http://schemas.microsoft.com/office/drawing/2014/main" id="{74EF92D6-FFE2-24CC-BF0E-967389026F45}"/>
              </a:ext>
            </a:extLst>
          </p:cNvPr>
          <p:cNvPicPr>
            <a:picLocks noGrp="1" noChangeAspect="1"/>
          </p:cNvPicPr>
          <p:nvPr>
            <p:ph sz="half" idx="1"/>
          </p:nvPr>
        </p:nvPicPr>
        <p:blipFill>
          <a:blip r:embed="rId2"/>
          <a:stretch>
            <a:fillRect/>
          </a:stretch>
        </p:blipFill>
        <p:spPr>
          <a:xfrm>
            <a:off x="0" y="1996440"/>
            <a:ext cx="6096000" cy="2865120"/>
          </a:xfrm>
        </p:spPr>
      </p:pic>
      <p:pic>
        <p:nvPicPr>
          <p:cNvPr id="10" name="Content Placeholder 9" descr="Graphical user interface, text, application&#10;&#10;Description automatically generated">
            <a:extLst>
              <a:ext uri="{FF2B5EF4-FFF2-40B4-BE49-F238E27FC236}">
                <a16:creationId xmlns:a16="http://schemas.microsoft.com/office/drawing/2014/main" id="{5A2AE349-206F-7D5D-1D58-DB9F1B590B6E}"/>
              </a:ext>
            </a:extLst>
          </p:cNvPr>
          <p:cNvPicPr>
            <a:picLocks noGrp="1" noChangeAspect="1"/>
          </p:cNvPicPr>
          <p:nvPr>
            <p:ph sz="half" idx="2"/>
          </p:nvPr>
        </p:nvPicPr>
        <p:blipFill>
          <a:blip r:embed="rId3"/>
          <a:stretch>
            <a:fillRect/>
          </a:stretch>
        </p:blipFill>
        <p:spPr>
          <a:xfrm>
            <a:off x="6096000" y="2958353"/>
            <a:ext cx="6096000" cy="941294"/>
          </a:xfrm>
        </p:spPr>
      </p:pic>
    </p:spTree>
    <p:extLst>
      <p:ext uri="{BB962C8B-B14F-4D97-AF65-F5344CB8AC3E}">
        <p14:creationId xmlns:p14="http://schemas.microsoft.com/office/powerpoint/2010/main" val="120878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0CCB-5941-BC4D-BB5A-1E081965E3D7}"/>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0FD6195B-46E5-AB4E-9919-26153CE49681}"/>
              </a:ext>
            </a:extLst>
          </p:cNvPr>
          <p:cNvSpPr>
            <a:spLocks noGrp="1"/>
          </p:cNvSpPr>
          <p:nvPr>
            <p:ph idx="1"/>
          </p:nvPr>
        </p:nvSpPr>
        <p:spPr>
          <a:solidFill>
            <a:srgbClr val="7030A0"/>
          </a:solidFill>
        </p:spPr>
        <p:txBody>
          <a:bodyPr>
            <a:normAutofit lnSpcReduction="10000"/>
          </a:bodyPr>
          <a:lstStyle/>
          <a:p>
            <a:pPr marL="514350" indent="-514350">
              <a:buFont typeface="+mj-lt"/>
              <a:buAutoNum type="arabicPeriod"/>
            </a:pPr>
            <a:r>
              <a:rPr lang="en-US" dirty="0"/>
              <a:t>Understand the concept of a digital currency and </a:t>
            </a:r>
          </a:p>
          <a:p>
            <a:pPr marL="514350" indent="-514350">
              <a:buFont typeface="+mj-lt"/>
              <a:buAutoNum type="arabicPeriod"/>
            </a:pPr>
            <a:r>
              <a:rPr lang="en-US" dirty="0"/>
              <a:t>How digital currencies are used </a:t>
            </a:r>
          </a:p>
          <a:p>
            <a:pPr marL="514350" indent="-514350">
              <a:buFont typeface="+mj-lt"/>
              <a:buAutoNum type="arabicPeriod"/>
            </a:pPr>
            <a:r>
              <a:rPr lang="en-US" dirty="0"/>
              <a:t>Understand the process of blockchain and how it is used to track digital currency transactions </a:t>
            </a:r>
          </a:p>
          <a:p>
            <a:pPr marL="514350" indent="-514350">
              <a:buFont typeface="+mj-lt"/>
              <a:buAutoNum type="arabicPeriod"/>
            </a:pPr>
            <a:r>
              <a:rPr lang="en-US" dirty="0"/>
              <a:t>A digital currency is one that only exists electronically </a:t>
            </a:r>
          </a:p>
          <a:p>
            <a:pPr marL="514350" indent="-514350">
              <a:buFont typeface="+mj-lt"/>
              <a:buAutoNum type="arabicPeriod"/>
            </a:pPr>
            <a:r>
              <a:rPr lang="en-US" dirty="0"/>
              <a:t>Blockchain, in its basic form, is a digital ledger, that is a time-stamped series of records that cannot be altered </a:t>
            </a:r>
          </a:p>
          <a:p>
            <a:pPr marL="514350" indent="-514350">
              <a:buFont typeface="+mj-lt"/>
              <a:buAutoNum type="arabicPeriod"/>
            </a:pPr>
            <a:endParaRPr lang="en-GB" dirty="0"/>
          </a:p>
          <a:p>
            <a:pPr marL="0" indent="0"/>
            <a:r>
              <a:rPr lang="en-GB" dirty="0"/>
              <a:t>Understand: What is blockchain</a:t>
            </a:r>
          </a:p>
          <a:p>
            <a:pPr marL="0" indent="0"/>
            <a:endParaRPr lang="en-GB" dirty="0"/>
          </a:p>
          <a:p>
            <a:pPr marL="0" indent="0"/>
            <a:r>
              <a:rPr lang="en-GB" dirty="0"/>
              <a:t>Able: Describe the features of blockchain</a:t>
            </a:r>
          </a:p>
          <a:p>
            <a:pPr marL="0" indent="0"/>
            <a:endParaRPr lang="en-GB" dirty="0"/>
          </a:p>
          <a:p>
            <a:pPr marL="0" indent="0"/>
            <a:r>
              <a:rPr lang="en-GB" dirty="0"/>
              <a:t>Answer: What is a digital currency?</a:t>
            </a:r>
          </a:p>
        </p:txBody>
      </p:sp>
    </p:spTree>
    <p:extLst>
      <p:ext uri="{BB962C8B-B14F-4D97-AF65-F5344CB8AC3E}">
        <p14:creationId xmlns:p14="http://schemas.microsoft.com/office/powerpoint/2010/main" val="226606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8004-51CD-7D41-BDD8-CF4232DAF048}"/>
              </a:ext>
            </a:extLst>
          </p:cNvPr>
          <p:cNvSpPr>
            <a:spLocks noGrp="1"/>
          </p:cNvSpPr>
          <p:nvPr>
            <p:ph type="title"/>
          </p:nvPr>
        </p:nvSpPr>
        <p:spPr/>
        <p:txBody>
          <a:bodyPr>
            <a:normAutofit fontScale="90000"/>
          </a:bodyPr>
          <a:lstStyle/>
          <a:p>
            <a:r>
              <a:rPr lang="en-GB" dirty="0"/>
              <a:t>Note:</a:t>
            </a:r>
          </a:p>
        </p:txBody>
      </p:sp>
      <p:sp>
        <p:nvSpPr>
          <p:cNvPr id="3" name="Content Placeholder 2">
            <a:extLst>
              <a:ext uri="{FF2B5EF4-FFF2-40B4-BE49-F238E27FC236}">
                <a16:creationId xmlns:a16="http://schemas.microsoft.com/office/drawing/2014/main" id="{AE5F853F-D2B0-D546-9CFE-8AFCCB5828C9}"/>
              </a:ext>
            </a:extLst>
          </p:cNvPr>
          <p:cNvSpPr>
            <a:spLocks noGrp="1"/>
          </p:cNvSpPr>
          <p:nvPr>
            <p:ph idx="1"/>
          </p:nvPr>
        </p:nvSpPr>
        <p:spPr/>
        <p:txBody>
          <a:bodyPr/>
          <a:lstStyle/>
          <a:p>
            <a:r>
              <a:rPr lang="en-GB" dirty="0"/>
              <a:t>You all have WeChat Pay / QQ / Alipay / Apple Pay</a:t>
            </a:r>
          </a:p>
          <a:p>
            <a:r>
              <a:rPr lang="en-GB" dirty="0"/>
              <a:t>You can all pay for things using these methods. </a:t>
            </a:r>
          </a:p>
          <a:p>
            <a:r>
              <a:rPr lang="en-GB" dirty="0"/>
              <a:t>You never really need to touch physical cash</a:t>
            </a:r>
          </a:p>
          <a:p>
            <a:endParaRPr lang="en-GB" dirty="0"/>
          </a:p>
          <a:p>
            <a:r>
              <a:rPr lang="en-GB" dirty="0"/>
              <a:t>BUT…. For Cambridge, this is NOT a digital currency </a:t>
            </a:r>
          </a:p>
          <a:p>
            <a:endParaRPr lang="en-GB" dirty="0"/>
          </a:p>
          <a:p>
            <a:r>
              <a:rPr lang="en-GB" dirty="0"/>
              <a:t>Why not?</a:t>
            </a:r>
          </a:p>
          <a:p>
            <a:r>
              <a:rPr lang="en-GB" dirty="0"/>
              <a:t>Because all of these methods link to a bank account which is linked to a bank which is a central point for money. </a:t>
            </a:r>
          </a:p>
          <a:p>
            <a:endParaRPr lang="en-GB" dirty="0"/>
          </a:p>
          <a:p>
            <a:r>
              <a:rPr lang="en-GB" dirty="0"/>
              <a:t>Cambridge wants us to learn about blockchain and digital currency which is not centralised.</a:t>
            </a:r>
          </a:p>
        </p:txBody>
      </p:sp>
    </p:spTree>
    <p:extLst>
      <p:ext uri="{BB962C8B-B14F-4D97-AF65-F5344CB8AC3E}">
        <p14:creationId xmlns:p14="http://schemas.microsoft.com/office/powerpoint/2010/main" val="92696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4CD8-B770-7645-BE2D-EE048914C921}"/>
              </a:ext>
            </a:extLst>
          </p:cNvPr>
          <p:cNvSpPr>
            <a:spLocks noGrp="1"/>
          </p:cNvSpPr>
          <p:nvPr>
            <p:ph type="title"/>
          </p:nvPr>
        </p:nvSpPr>
        <p:spPr/>
        <p:txBody>
          <a:bodyPr>
            <a:normAutofit fontScale="90000"/>
          </a:bodyPr>
          <a:lstStyle/>
          <a:p>
            <a:r>
              <a:rPr lang="en-GB" dirty="0"/>
              <a:t>Digital Currency</a:t>
            </a:r>
          </a:p>
        </p:txBody>
      </p:sp>
      <p:sp>
        <p:nvSpPr>
          <p:cNvPr id="3" name="Content Placeholder 2">
            <a:extLst>
              <a:ext uri="{FF2B5EF4-FFF2-40B4-BE49-F238E27FC236}">
                <a16:creationId xmlns:a16="http://schemas.microsoft.com/office/drawing/2014/main" id="{8325CC38-E5EE-7D45-A6B0-4451C216ED39}"/>
              </a:ext>
            </a:extLst>
          </p:cNvPr>
          <p:cNvSpPr>
            <a:spLocks noGrp="1"/>
          </p:cNvSpPr>
          <p:nvPr>
            <p:ph idx="1"/>
          </p:nvPr>
        </p:nvSpPr>
        <p:spPr/>
        <p:txBody>
          <a:bodyPr>
            <a:normAutofit fontScale="92500"/>
          </a:bodyPr>
          <a:lstStyle/>
          <a:p>
            <a:r>
              <a:rPr lang="en-GB" dirty="0"/>
              <a:t>So if WeChat Pay / QQ Pay / Alipay / Apple Pay are not digital currencies, then what is?</a:t>
            </a:r>
          </a:p>
          <a:p>
            <a:endParaRPr lang="en-GB" dirty="0"/>
          </a:p>
          <a:p>
            <a:r>
              <a:rPr lang="en-GB" i="1" dirty="0"/>
              <a:t>The values here are correct as of 7 February 2021</a:t>
            </a:r>
          </a:p>
          <a:p>
            <a:r>
              <a:rPr lang="en-GB" dirty="0"/>
              <a:t>Bitcoin = $39,000 /252000 RMB</a:t>
            </a:r>
          </a:p>
          <a:p>
            <a:r>
              <a:rPr lang="en-GB" dirty="0"/>
              <a:t>Ethereum $1600 / 10346 RMB</a:t>
            </a:r>
          </a:p>
          <a:p>
            <a:r>
              <a:rPr lang="en-GB" dirty="0"/>
              <a:t>Ripple = $0.40 / 2.59 RMB</a:t>
            </a:r>
          </a:p>
          <a:p>
            <a:r>
              <a:rPr lang="en-GB" dirty="0"/>
              <a:t>EOS = $3.00 / 19 RMB</a:t>
            </a:r>
          </a:p>
          <a:p>
            <a:r>
              <a:rPr lang="en-GB" dirty="0"/>
              <a:t>Bitcoin Cash = $450 / 2900 RMB</a:t>
            </a:r>
          </a:p>
          <a:p>
            <a:r>
              <a:rPr lang="en-GB" dirty="0"/>
              <a:t>Litecoin = $150 / 970 RMB</a:t>
            </a:r>
          </a:p>
          <a:p>
            <a:endParaRPr lang="en-GB" dirty="0"/>
          </a:p>
          <a:p>
            <a:r>
              <a:rPr lang="en-GB" dirty="0"/>
              <a:t>All of these digital currencies (and what Cambridge want you to know is)</a:t>
            </a:r>
          </a:p>
          <a:p>
            <a:pPr marL="514350" indent="-514350">
              <a:buFont typeface="+mj-lt"/>
              <a:buAutoNum type="arabicPeriod"/>
            </a:pPr>
            <a:r>
              <a:rPr lang="en-GB" dirty="0"/>
              <a:t>All only exist electronically. There is no physical cash</a:t>
            </a:r>
          </a:p>
          <a:p>
            <a:pPr marL="514350" indent="-514350">
              <a:buFont typeface="+mj-lt"/>
              <a:buAutoNum type="arabicPeriod"/>
            </a:pPr>
            <a:r>
              <a:rPr lang="en-GB" dirty="0"/>
              <a:t> They all use blockchain </a:t>
            </a:r>
          </a:p>
          <a:p>
            <a:endParaRPr lang="en-GB" dirty="0"/>
          </a:p>
        </p:txBody>
      </p:sp>
    </p:spTree>
    <p:extLst>
      <p:ext uri="{BB962C8B-B14F-4D97-AF65-F5344CB8AC3E}">
        <p14:creationId xmlns:p14="http://schemas.microsoft.com/office/powerpoint/2010/main" val="211167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D76B-A150-0146-994C-8A0DD474AC7F}"/>
              </a:ext>
            </a:extLst>
          </p:cNvPr>
          <p:cNvSpPr>
            <a:spLocks noGrp="1"/>
          </p:cNvSpPr>
          <p:nvPr>
            <p:ph type="title"/>
          </p:nvPr>
        </p:nvSpPr>
        <p:spPr/>
        <p:txBody>
          <a:bodyPr>
            <a:normAutofit fontScale="90000"/>
          </a:bodyPr>
          <a:lstStyle/>
          <a:p>
            <a:r>
              <a:rPr lang="en-GB" dirty="0"/>
              <a:t>Blockchain</a:t>
            </a:r>
          </a:p>
        </p:txBody>
      </p:sp>
      <p:sp>
        <p:nvSpPr>
          <p:cNvPr id="3" name="Content Placeholder 2">
            <a:extLst>
              <a:ext uri="{FF2B5EF4-FFF2-40B4-BE49-F238E27FC236}">
                <a16:creationId xmlns:a16="http://schemas.microsoft.com/office/drawing/2014/main" id="{5CB12AB2-DB87-6649-BD80-178F2AB798B8}"/>
              </a:ext>
            </a:extLst>
          </p:cNvPr>
          <p:cNvSpPr>
            <a:spLocks noGrp="1"/>
          </p:cNvSpPr>
          <p:nvPr>
            <p:ph idx="1"/>
          </p:nvPr>
        </p:nvSpPr>
        <p:spPr/>
        <p:txBody>
          <a:bodyPr>
            <a:normAutofit fontScale="85000" lnSpcReduction="20000"/>
          </a:bodyPr>
          <a:lstStyle/>
          <a:p>
            <a:r>
              <a:rPr lang="en-GB" dirty="0"/>
              <a:t>Physical cash is made by a central bank / government</a:t>
            </a:r>
          </a:p>
          <a:p>
            <a:r>
              <a:rPr lang="en-GB" dirty="0"/>
              <a:t>You can touch it </a:t>
            </a:r>
          </a:p>
          <a:p>
            <a:r>
              <a:rPr lang="en-GB" dirty="0"/>
              <a:t>The government can decide how much money it should print and it can also control how much your money is worth.</a:t>
            </a:r>
          </a:p>
          <a:p>
            <a:endParaRPr lang="en-GB" dirty="0"/>
          </a:p>
          <a:p>
            <a:r>
              <a:rPr lang="en-GB" dirty="0"/>
              <a:t>Erm….Mr Amar, what do you mean, “how much my money is worth”. A 10 RMB note is always worth 10 RMB. </a:t>
            </a:r>
          </a:p>
          <a:p>
            <a:endParaRPr lang="en-GB" dirty="0"/>
          </a:p>
          <a:p>
            <a:r>
              <a:rPr lang="en-GB" dirty="0"/>
              <a:t>Yes this is true. 10 is always worth 10, but what you can buy / trade with 10 RMB can be changed by the government by using inflation and by what companies decide to offer their services for.</a:t>
            </a:r>
          </a:p>
          <a:p>
            <a:endParaRPr lang="en-GB" dirty="0"/>
          </a:p>
          <a:p>
            <a:r>
              <a:rPr lang="en-GB" dirty="0"/>
              <a:t>Today your 10 RMB can buy two chocolate bars. But what if all the coco plants (the stuff that makes chocolate) burns down and now we don’t have enough coco plants. </a:t>
            </a:r>
          </a:p>
          <a:p>
            <a:endParaRPr lang="en-GB" dirty="0"/>
          </a:p>
          <a:p>
            <a:r>
              <a:rPr lang="en-GB" dirty="0"/>
              <a:t>Well, chocolate prices would rise because the demand is higher than the supply.</a:t>
            </a:r>
          </a:p>
          <a:p>
            <a:endParaRPr lang="en-GB" dirty="0"/>
          </a:p>
          <a:p>
            <a:r>
              <a:rPr lang="en-GB" dirty="0"/>
              <a:t>Or for a government example, the best example is Zimbabwe </a:t>
            </a:r>
          </a:p>
          <a:p>
            <a:endParaRPr lang="en-GB" dirty="0"/>
          </a:p>
          <a:p>
            <a:endParaRPr lang="en-GB" dirty="0"/>
          </a:p>
        </p:txBody>
      </p:sp>
    </p:spTree>
    <p:extLst>
      <p:ext uri="{BB962C8B-B14F-4D97-AF65-F5344CB8AC3E}">
        <p14:creationId xmlns:p14="http://schemas.microsoft.com/office/powerpoint/2010/main" val="2134723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9A32-6BAE-544E-8036-F81DB772BDAB}"/>
              </a:ext>
            </a:extLst>
          </p:cNvPr>
          <p:cNvSpPr>
            <a:spLocks noGrp="1"/>
          </p:cNvSpPr>
          <p:nvPr>
            <p:ph type="title"/>
          </p:nvPr>
        </p:nvSpPr>
        <p:spPr/>
        <p:txBody>
          <a:bodyPr>
            <a:normAutofit fontScale="90000"/>
          </a:bodyPr>
          <a:lstStyle/>
          <a:p>
            <a:r>
              <a:rPr lang="en-GB" dirty="0"/>
              <a:t>History</a:t>
            </a:r>
          </a:p>
        </p:txBody>
      </p:sp>
      <p:sp>
        <p:nvSpPr>
          <p:cNvPr id="3" name="Content Placeholder 2">
            <a:extLst>
              <a:ext uri="{FF2B5EF4-FFF2-40B4-BE49-F238E27FC236}">
                <a16:creationId xmlns:a16="http://schemas.microsoft.com/office/drawing/2014/main" id="{2DF04E7C-4E8D-B347-9CC5-C681BBB538B9}"/>
              </a:ext>
            </a:extLst>
          </p:cNvPr>
          <p:cNvSpPr>
            <a:spLocks noGrp="1"/>
          </p:cNvSpPr>
          <p:nvPr>
            <p:ph idx="1"/>
          </p:nvPr>
        </p:nvSpPr>
        <p:spPr/>
        <p:txBody>
          <a:bodyPr/>
          <a:lstStyle/>
          <a:p>
            <a:r>
              <a:rPr lang="en-GB" dirty="0"/>
              <a:t>Zimbabwe, in Africa has </a:t>
            </a:r>
            <a:br>
              <a:rPr lang="en-GB" dirty="0"/>
            </a:br>
            <a:r>
              <a:rPr lang="en-GB" dirty="0"/>
              <a:t>lots of gold, diamonds and</a:t>
            </a:r>
            <a:br>
              <a:rPr lang="en-GB" dirty="0"/>
            </a:br>
            <a:r>
              <a:rPr lang="en-GB" dirty="0"/>
              <a:t>other natural resources.</a:t>
            </a:r>
            <a:br>
              <a:rPr lang="en-GB" dirty="0"/>
            </a:br>
            <a:br>
              <a:rPr lang="en-GB" dirty="0"/>
            </a:br>
            <a:r>
              <a:rPr lang="en-GB" dirty="0"/>
              <a:t>So, in the 19</a:t>
            </a:r>
            <a:r>
              <a:rPr lang="en-GB" baseline="30000" dirty="0"/>
              <a:t>th</a:t>
            </a:r>
            <a:r>
              <a:rPr lang="en-GB" dirty="0"/>
              <a:t> century, a group</a:t>
            </a:r>
            <a:br>
              <a:rPr lang="en-GB" dirty="0"/>
            </a:br>
            <a:r>
              <a:rPr lang="en-GB" dirty="0"/>
              <a:t>of British white people, decided to</a:t>
            </a:r>
            <a:br>
              <a:rPr lang="en-GB" dirty="0"/>
            </a:br>
            <a:r>
              <a:rPr lang="en-GB" dirty="0"/>
              <a:t>take over. </a:t>
            </a:r>
          </a:p>
          <a:p>
            <a:endParaRPr lang="en-GB" dirty="0"/>
          </a:p>
          <a:p>
            <a:br>
              <a:rPr lang="en-GB" dirty="0"/>
            </a:br>
            <a:r>
              <a:rPr lang="en-GB" dirty="0"/>
              <a:t>How? The British people had guns and the native people didn’t.</a:t>
            </a:r>
            <a:br>
              <a:rPr lang="en-GB" dirty="0"/>
            </a:br>
            <a:br>
              <a:rPr lang="en-GB" dirty="0"/>
            </a:br>
            <a:r>
              <a:rPr lang="en-GB" dirty="0"/>
              <a:t>So for a long time Zimbabwe was controlled by white people. </a:t>
            </a:r>
          </a:p>
          <a:p>
            <a:r>
              <a:rPr lang="en-GB" dirty="0"/>
              <a:t>This upset the native Black people and they decided to take back power.</a:t>
            </a:r>
          </a:p>
        </p:txBody>
      </p:sp>
      <p:pic>
        <p:nvPicPr>
          <p:cNvPr id="1026" name="Picture 2" descr="See the source image">
            <a:extLst>
              <a:ext uri="{FF2B5EF4-FFF2-40B4-BE49-F238E27FC236}">
                <a16:creationId xmlns:a16="http://schemas.microsoft.com/office/drawing/2014/main" id="{E2D91576-85CD-604F-A3E5-817BDE764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37" y="-37165"/>
            <a:ext cx="7032163" cy="419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373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78CF-2F99-F240-B3A2-ABD64FCD6103}"/>
              </a:ext>
            </a:extLst>
          </p:cNvPr>
          <p:cNvSpPr>
            <a:spLocks noGrp="1"/>
          </p:cNvSpPr>
          <p:nvPr>
            <p:ph type="title"/>
          </p:nvPr>
        </p:nvSpPr>
        <p:spPr/>
        <p:txBody>
          <a:bodyPr>
            <a:normAutofit fontScale="90000"/>
          </a:bodyPr>
          <a:lstStyle/>
          <a:p>
            <a:r>
              <a:rPr lang="en-GB" dirty="0"/>
              <a:t>History</a:t>
            </a:r>
          </a:p>
        </p:txBody>
      </p:sp>
      <p:sp>
        <p:nvSpPr>
          <p:cNvPr id="3" name="Content Placeholder 2">
            <a:extLst>
              <a:ext uri="{FF2B5EF4-FFF2-40B4-BE49-F238E27FC236}">
                <a16:creationId xmlns:a16="http://schemas.microsoft.com/office/drawing/2014/main" id="{573B25E0-B1AF-4D45-9F88-C5662F2071EC}"/>
              </a:ext>
            </a:extLst>
          </p:cNvPr>
          <p:cNvSpPr>
            <a:spLocks noGrp="1"/>
          </p:cNvSpPr>
          <p:nvPr>
            <p:ph idx="1"/>
          </p:nvPr>
        </p:nvSpPr>
        <p:spPr/>
        <p:txBody>
          <a:bodyPr/>
          <a:lstStyle/>
          <a:p>
            <a:r>
              <a:rPr lang="en-GB" dirty="0"/>
              <a:t>One thing that happened after power was taken back was that if you was a White person who had a farm, well now that farm was taken over by a Black person. </a:t>
            </a:r>
          </a:p>
          <a:p>
            <a:endParaRPr lang="en-GB" dirty="0"/>
          </a:p>
          <a:p>
            <a:r>
              <a:rPr lang="en-GB" dirty="0"/>
              <a:t>No problem right? White people took the land, they used the land to grow food and now Black people will take back that land.</a:t>
            </a:r>
          </a:p>
          <a:p>
            <a:endParaRPr lang="en-GB" dirty="0"/>
          </a:p>
          <a:p>
            <a:r>
              <a:rPr lang="en-GB" dirty="0"/>
              <a:t>Only problem was that Black people didn’t have interest in farming. Because of this, the amount of food the country produced dropped between 50-90% </a:t>
            </a:r>
          </a:p>
          <a:p>
            <a:endParaRPr lang="en-GB" dirty="0"/>
          </a:p>
          <a:p>
            <a:r>
              <a:rPr lang="en-GB" dirty="0"/>
              <a:t>This meant less food. </a:t>
            </a:r>
          </a:p>
          <a:p>
            <a:r>
              <a:rPr lang="en-GB" dirty="0"/>
              <a:t>This meant the food they did have would have to cost more. </a:t>
            </a:r>
          </a:p>
          <a:p>
            <a:r>
              <a:rPr lang="en-GB" dirty="0"/>
              <a:t>This meant the government had to print more and more money, with bigger denominations </a:t>
            </a:r>
          </a:p>
        </p:txBody>
      </p:sp>
    </p:spTree>
    <p:extLst>
      <p:ext uri="{BB962C8B-B14F-4D97-AF65-F5344CB8AC3E}">
        <p14:creationId xmlns:p14="http://schemas.microsoft.com/office/powerpoint/2010/main" val="66882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F18B-CAF2-D44E-8933-7D384C10E69D}"/>
              </a:ext>
            </a:extLst>
          </p:cNvPr>
          <p:cNvSpPr>
            <a:spLocks noGrp="1"/>
          </p:cNvSpPr>
          <p:nvPr>
            <p:ph type="title"/>
          </p:nvPr>
        </p:nvSpPr>
        <p:spPr/>
        <p:txBody>
          <a:bodyPr>
            <a:normAutofit fontScale="90000"/>
          </a:bodyPr>
          <a:lstStyle/>
          <a:p>
            <a:r>
              <a:rPr lang="en-GB" dirty="0"/>
              <a:t>Money</a:t>
            </a:r>
          </a:p>
        </p:txBody>
      </p:sp>
      <p:sp>
        <p:nvSpPr>
          <p:cNvPr id="3" name="Content Placeholder 2">
            <a:extLst>
              <a:ext uri="{FF2B5EF4-FFF2-40B4-BE49-F238E27FC236}">
                <a16:creationId xmlns:a16="http://schemas.microsoft.com/office/drawing/2014/main" id="{A518A046-AD72-BE45-843B-96CF2D1A8AC0}"/>
              </a:ext>
            </a:extLst>
          </p:cNvPr>
          <p:cNvSpPr>
            <a:spLocks noGrp="1"/>
          </p:cNvSpPr>
          <p:nvPr>
            <p:ph idx="1"/>
          </p:nvPr>
        </p:nvSpPr>
        <p:spPr/>
        <p:txBody>
          <a:bodyPr/>
          <a:lstStyle/>
          <a:p>
            <a:r>
              <a:rPr lang="en-GB" dirty="0"/>
              <a:t>Up to a hundred trillion dollars. </a:t>
            </a:r>
          </a:p>
          <a:p>
            <a:r>
              <a:rPr lang="en-GB" dirty="0"/>
              <a:t>That’s</a:t>
            </a:r>
          </a:p>
          <a:p>
            <a:r>
              <a:rPr lang="en-GB" dirty="0"/>
              <a:t>100000000000000 </a:t>
            </a:r>
          </a:p>
          <a:p>
            <a:r>
              <a:rPr lang="en-GB" dirty="0"/>
              <a:t>(14 zeros)</a:t>
            </a:r>
          </a:p>
          <a:p>
            <a:endParaRPr lang="en-GB" dirty="0"/>
          </a:p>
          <a:p>
            <a:r>
              <a:rPr lang="en-GB" dirty="0"/>
              <a:t>Worth around </a:t>
            </a:r>
            <a:br>
              <a:rPr lang="en-GB" dirty="0"/>
            </a:br>
            <a:r>
              <a:rPr lang="en-GB" dirty="0"/>
              <a:t>$70 / 450 RMB</a:t>
            </a:r>
          </a:p>
          <a:p>
            <a:endParaRPr lang="en-GB" dirty="0"/>
          </a:p>
          <a:p>
            <a:r>
              <a:rPr lang="en-GB" dirty="0"/>
              <a:t>And every time the government printed more money and bigger denominations , it meant that the money you had became worthless. </a:t>
            </a:r>
          </a:p>
          <a:p>
            <a:endParaRPr lang="en-GB" dirty="0"/>
          </a:p>
          <a:p>
            <a:r>
              <a:rPr lang="en-GB" dirty="0"/>
              <a:t>Imagine if you had 10 billion dollars and now the government prints a 100 trillion then your 10 billion dollars is worth nothing </a:t>
            </a:r>
          </a:p>
        </p:txBody>
      </p:sp>
      <p:pic>
        <p:nvPicPr>
          <p:cNvPr id="2050" name="Picture 2">
            <a:extLst>
              <a:ext uri="{FF2B5EF4-FFF2-40B4-BE49-F238E27FC236}">
                <a16:creationId xmlns:a16="http://schemas.microsoft.com/office/drawing/2014/main" id="{D1A793A0-5905-5B48-A562-55E508C3E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259" y="0"/>
            <a:ext cx="7652741" cy="458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2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5ACD-B013-E84E-AEB0-6E4338954FD5}"/>
              </a:ext>
            </a:extLst>
          </p:cNvPr>
          <p:cNvSpPr>
            <a:spLocks noGrp="1"/>
          </p:cNvSpPr>
          <p:nvPr>
            <p:ph type="title"/>
          </p:nvPr>
        </p:nvSpPr>
        <p:spPr/>
        <p:txBody>
          <a:bodyPr>
            <a:normAutofit fontScale="90000"/>
          </a:bodyPr>
          <a:lstStyle/>
          <a:p>
            <a:r>
              <a:rPr lang="en-GB" dirty="0"/>
              <a:t>Blockchain</a:t>
            </a:r>
          </a:p>
        </p:txBody>
      </p:sp>
      <p:sp>
        <p:nvSpPr>
          <p:cNvPr id="3" name="Content Placeholder 2">
            <a:extLst>
              <a:ext uri="{FF2B5EF4-FFF2-40B4-BE49-F238E27FC236}">
                <a16:creationId xmlns:a16="http://schemas.microsoft.com/office/drawing/2014/main" id="{8E843D5E-AB93-AB40-B89E-A742905C94AA}"/>
              </a:ext>
            </a:extLst>
          </p:cNvPr>
          <p:cNvSpPr>
            <a:spLocks noGrp="1"/>
          </p:cNvSpPr>
          <p:nvPr>
            <p:ph idx="1"/>
          </p:nvPr>
        </p:nvSpPr>
        <p:spPr/>
        <p:txBody>
          <a:bodyPr/>
          <a:lstStyle/>
          <a:p>
            <a:r>
              <a:rPr lang="en-GB" dirty="0"/>
              <a:t>Blockchain was designed to avoid the problems of centralisation. </a:t>
            </a:r>
          </a:p>
          <a:p>
            <a:r>
              <a:rPr lang="en-GB" dirty="0"/>
              <a:t>To avoid having a central government or big companies having control over how much money is worth.</a:t>
            </a:r>
          </a:p>
          <a:p>
            <a:endParaRPr lang="en-GB" dirty="0"/>
          </a:p>
          <a:p>
            <a:r>
              <a:rPr lang="en-GB" dirty="0"/>
              <a:t>Blockchain does this by using ledgers </a:t>
            </a:r>
          </a:p>
          <a:p>
            <a:r>
              <a:rPr lang="en-GB" dirty="0"/>
              <a:t>Actually even real banks use ledgers </a:t>
            </a:r>
          </a:p>
          <a:p>
            <a:endParaRPr lang="en-GB" dirty="0"/>
          </a:p>
          <a:p>
            <a:r>
              <a:rPr lang="en-GB" dirty="0"/>
              <a:t>Ledger = A big list. </a:t>
            </a:r>
          </a:p>
          <a:p>
            <a:endParaRPr lang="en-GB" dirty="0"/>
          </a:p>
          <a:p>
            <a:endParaRPr lang="en-GB" dirty="0"/>
          </a:p>
          <a:p>
            <a:endParaRPr lang="en-GB" dirty="0"/>
          </a:p>
        </p:txBody>
      </p:sp>
    </p:spTree>
    <p:extLst>
      <p:ext uri="{BB962C8B-B14F-4D97-AF65-F5344CB8AC3E}">
        <p14:creationId xmlns:p14="http://schemas.microsoft.com/office/powerpoint/2010/main" val="1607161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1106</Words>
  <Application>Microsoft Macintosh PowerPoint</Application>
  <PresentationFormat>Widescreen</PresentationFormat>
  <Paragraphs>136</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5.2 Digital currency </vt:lpstr>
      <vt:lpstr>Today</vt:lpstr>
      <vt:lpstr>Note:</vt:lpstr>
      <vt:lpstr>Digital Currency</vt:lpstr>
      <vt:lpstr>Blockchain</vt:lpstr>
      <vt:lpstr>History</vt:lpstr>
      <vt:lpstr>History</vt:lpstr>
      <vt:lpstr>Money</vt:lpstr>
      <vt:lpstr>Blockchain</vt:lpstr>
      <vt:lpstr>Ledger</vt:lpstr>
      <vt:lpstr>Distributed Ledger</vt:lpstr>
      <vt:lpstr>Ledger vs Blockchain</vt:lpstr>
      <vt:lpstr>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anwar</dc:creator>
  <cp:lastModifiedBy>AMAR ANWAR</cp:lastModifiedBy>
  <cp:revision>10</cp:revision>
  <dcterms:created xsi:type="dcterms:W3CDTF">2021-02-07T08:01:07Z</dcterms:created>
  <dcterms:modified xsi:type="dcterms:W3CDTF">2023-03-14T00:55:15Z</dcterms:modified>
</cp:coreProperties>
</file>